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2"/>
  </p:notesMasterIdLst>
  <p:handoutMasterIdLst>
    <p:handoutMasterId r:id="rId73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447" r:id="rId50"/>
    <p:sldId id="448" r:id="rId51"/>
    <p:sldId id="449" r:id="rId52"/>
    <p:sldId id="450" r:id="rId53"/>
    <p:sldId id="451" r:id="rId54"/>
    <p:sldId id="452" r:id="rId55"/>
    <p:sldId id="431" r:id="rId56"/>
    <p:sldId id="432" r:id="rId57"/>
    <p:sldId id="433" r:id="rId58"/>
    <p:sldId id="434" r:id="rId59"/>
    <p:sldId id="435" r:id="rId60"/>
    <p:sldId id="437" r:id="rId61"/>
    <p:sldId id="438" r:id="rId62"/>
    <p:sldId id="439" r:id="rId63"/>
    <p:sldId id="440" r:id="rId64"/>
    <p:sldId id="441" r:id="rId65"/>
    <p:sldId id="442" r:id="rId66"/>
    <p:sldId id="443" r:id="rId67"/>
    <p:sldId id="444" r:id="rId68"/>
    <p:sldId id="445" r:id="rId69"/>
    <p:sldId id="446" r:id="rId70"/>
    <p:sldId id="395" r:id="rId7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1" autoAdjust="0"/>
    <p:restoredTop sz="94660"/>
  </p:normalViewPr>
  <p:slideViewPr>
    <p:cSldViewPr snapToGrid="0">
      <p:cViewPr varScale="1">
        <p:scale>
          <a:sx n="87" d="100"/>
          <a:sy n="87" d="100"/>
        </p:scale>
        <p:origin x="-1530" y="-7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=""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=""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=""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=""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3117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=""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=""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=""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=""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736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=""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=""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=""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=""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=""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=""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=""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=""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=""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=""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=""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=""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=""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=""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=""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=""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=""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=""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=""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=""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=""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=""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=""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=""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=""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=""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=""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=""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=""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=""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=""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=""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=""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=""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=""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=""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=""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=""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=""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=""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=""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=""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=""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=""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=""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=""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=""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=""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=""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=""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=""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=""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=""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=""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=""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=""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=""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=""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=""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=""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=""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=""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=""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=""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=""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=""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=""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=""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=""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=""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=""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=""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=""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=""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=""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=""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=""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=""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=""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=""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=""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=""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=""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=""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=""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=""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=""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=""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=""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=""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=""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=""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=""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=""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=""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=""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=""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=""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=""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=""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=""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=""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=""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=""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=""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=""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=""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=""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=""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=""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=""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=""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=""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=""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=""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=""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=""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=""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=""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=""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=""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=""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=""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=""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=""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=""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=""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=""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=""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=""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=""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=""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=""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=""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=""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=""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=""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=""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=""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=""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=""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=""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=""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=""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=""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=""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=""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=""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=""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=""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=""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=""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=""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=""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70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=""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=""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=""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=""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=""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=""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=""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=""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=""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=""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=""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=""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=""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=""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=""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=""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=""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=""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=""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=""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=""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=""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=""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=""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=""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=""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=""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=""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=""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=""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=""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=""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=""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=""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=""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=""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=""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=""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=""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=""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=""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=""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=""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=""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=""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=""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=""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=""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=""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=""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=""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=""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=""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=""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=""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=""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=""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=""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=""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=""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=""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=""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=""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=""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=""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=""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=""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=""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=""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=""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=""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=""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=""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=""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=""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=""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=""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=""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=""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=""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=""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=""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=""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=""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=""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=""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=""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=""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=""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=""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=""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=""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=""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=""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=""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=""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=""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=""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=""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=""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=""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=""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=""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=""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=""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=""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=""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=""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=""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=""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=""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=""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=""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=""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=""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=""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=""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=""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=""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=""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=""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=""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=""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82563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mtClean="0"/>
              <a:t>Segmentation</a:t>
            </a:r>
            <a:endParaRPr lang="en-US" altLang="en-US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73125" y="1157288"/>
            <a:ext cx="7702550" cy="49403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mtClean="0"/>
              <a:t>Memory-management scheme that supports user view of memory </a:t>
            </a:r>
            <a:endParaRPr lang="en-US" altLang="en-US" sz="800" smtClean="0"/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mtClean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mtClean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main program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procedure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function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method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object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common block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stack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symbol table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smtClean="0"/>
              <a:t>		arrays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1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=""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=""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dirty="0"/>
              <a:t>Need to censure that a process can access only access those addresses in it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=""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82563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mtClean="0"/>
              <a:t>User</a:t>
            </a:r>
            <a:r>
              <a:rPr lang="ja-JP" altLang="en-US" smtClean="0"/>
              <a:t>’</a:t>
            </a:r>
            <a:r>
              <a:rPr lang="en-US" altLang="ja-JP" smtClean="0"/>
              <a:t>s View of a Program</a:t>
            </a:r>
            <a:endParaRPr lang="en-US" altLang="en-US" sz="2400" smtClean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526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885825" y="136525"/>
            <a:ext cx="7800975" cy="576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mtClean="0"/>
              <a:t>Logical View of Segmentation</a:t>
            </a:r>
            <a:endParaRPr lang="en-US" altLang="en-US" smtClean="0"/>
          </a:p>
        </p:txBody>
      </p:sp>
      <p:sp>
        <p:nvSpPr>
          <p:cNvPr id="3" name="Oval 3"/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 altLang="en-US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16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17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itchFamily="-84" charset="0"/>
                </a:rPr>
                <a:t>1</a:t>
              </a: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itchFamily="-84" charset="0"/>
                </a:rPr>
                <a:t>4</a:t>
              </a:r>
            </a:p>
          </p:txBody>
        </p:sp>
        <p:sp>
          <p:nvSpPr>
            <p:cNvPr id="9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1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itchFamily="-84" charset="0"/>
                </a:rPr>
                <a:t>2</a:t>
              </a: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itchFamily="-84" charset="0"/>
                </a:rPr>
                <a:t>3</a:t>
              </a:r>
            </a:p>
          </p:txBody>
        </p:sp>
      </p:grp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016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itchFamily="-84" charset="0"/>
              </a:rPr>
              <a:t>user space 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4870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itchFamily="-84" charset="0"/>
              </a:rPr>
              <a:t>physical memory space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 altLang="en-US">
                <a:latin typeface="Helvetica" pitchFamily="-84" charset="0"/>
              </a:rPr>
              <a:t>1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 altLang="en-US">
                <a:latin typeface="Helvetica" pitchFamily="-84" charset="0"/>
              </a:rPr>
              <a:t>3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 altLang="en-US">
                <a:latin typeface="Helvetica" pitchFamily="-84" charset="0"/>
              </a:rPr>
              <a:t>2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 altLang="en-US">
                <a:latin typeface="Helvetica" pitchFamily="-8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1417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77875" y="166688"/>
            <a:ext cx="7908925" cy="576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mtClean="0"/>
              <a:t>Segmentation Architecture </a:t>
            </a:r>
            <a:endParaRPr lang="en-US" altLang="en-US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03288" y="1093788"/>
            <a:ext cx="7246937" cy="50530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tabLst>
                <a:tab pos="1828800" algn="l"/>
                <a:tab pos="2855913" algn="ctr"/>
              </a:tabLst>
            </a:pPr>
            <a:r>
              <a:rPr lang="en-US" altLang="en-US" smtClean="0"/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 smtClean="0"/>
              <a:t>		&lt;segment-number, offset&gt;,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endParaRPr lang="en-US" altLang="en-US" sz="800" smtClean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smtClean="0">
                <a:solidFill>
                  <a:srgbClr val="3366FF"/>
                </a:solidFill>
              </a:rPr>
              <a:t>Segment table</a:t>
            </a:r>
            <a:r>
              <a:rPr lang="en-US" altLang="en-US" smtClean="0">
                <a:solidFill>
                  <a:srgbClr val="3366FF"/>
                </a:solidFill>
              </a:rPr>
              <a:t> </a:t>
            </a:r>
            <a:r>
              <a:rPr lang="en-US" altLang="en-US" smtClean="0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smtClean="0">
                <a:solidFill>
                  <a:srgbClr val="3366FF"/>
                </a:solidFill>
              </a:rPr>
              <a:t>base</a:t>
            </a:r>
            <a:r>
              <a:rPr lang="en-US" altLang="en-US" smtClean="0">
                <a:solidFill>
                  <a:srgbClr val="3366FF"/>
                </a:solidFill>
              </a:rPr>
              <a:t> </a:t>
            </a:r>
            <a:r>
              <a:rPr lang="en-US" altLang="en-US" smtClean="0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smtClean="0">
                <a:solidFill>
                  <a:srgbClr val="3366FF"/>
                </a:solidFill>
              </a:rPr>
              <a:t>limit</a:t>
            </a:r>
            <a:r>
              <a:rPr lang="en-US" altLang="en-US" smtClean="0">
                <a:solidFill>
                  <a:srgbClr val="3366FF"/>
                </a:solidFill>
              </a:rPr>
              <a:t> </a:t>
            </a:r>
            <a:r>
              <a:rPr lang="en-US" altLang="en-US" smtClean="0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 smtClean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smtClean="0">
                <a:solidFill>
                  <a:srgbClr val="3366FF"/>
                </a:solidFill>
              </a:rPr>
              <a:t>Segment-table base register (STBR)</a:t>
            </a:r>
            <a:r>
              <a:rPr lang="en-US" altLang="en-US" smtClean="0">
                <a:solidFill>
                  <a:srgbClr val="3366FF"/>
                </a:solidFill>
              </a:rPr>
              <a:t> </a:t>
            </a:r>
            <a:r>
              <a:rPr lang="en-US" altLang="en-US" smtClean="0"/>
              <a:t>points to the segment table</a:t>
            </a:r>
            <a:r>
              <a:rPr lang="ja-JP" altLang="en-US" smtClean="0"/>
              <a:t>’</a:t>
            </a:r>
            <a:r>
              <a:rPr lang="en-US" altLang="ja-JP" smtClean="0"/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800" smtClean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smtClean="0">
                <a:solidFill>
                  <a:srgbClr val="3366FF"/>
                </a:solidFill>
              </a:rPr>
              <a:t>Segment-table length register (STLR)</a:t>
            </a:r>
            <a:r>
              <a:rPr lang="en-US" altLang="en-US" smtClean="0">
                <a:solidFill>
                  <a:srgbClr val="3366FF"/>
                </a:solidFill>
              </a:rPr>
              <a:t> </a:t>
            </a:r>
            <a:r>
              <a:rPr lang="en-US" altLang="en-US" smtClean="0"/>
              <a:t>indicates number of segments used by a program;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 smtClean="0"/>
              <a:t>	                  segment number </a:t>
            </a:r>
            <a:r>
              <a:rPr lang="en-US" altLang="en-US" b="1" i="1" smtClean="0">
                <a:solidFill>
                  <a:srgbClr val="FF0000"/>
                </a:solidFill>
              </a:rPr>
              <a:t>s</a:t>
            </a:r>
            <a:r>
              <a:rPr lang="en-US" altLang="en-US" smtClean="0"/>
              <a:t> is legal if </a:t>
            </a:r>
            <a:r>
              <a:rPr lang="en-US" altLang="en-US" b="1" i="1" smtClean="0">
                <a:solidFill>
                  <a:srgbClr val="FF0000"/>
                </a:solidFill>
              </a:rPr>
              <a:t>s</a:t>
            </a:r>
            <a:r>
              <a:rPr lang="en-US" altLang="en-US" smtClean="0"/>
              <a:t> &lt; </a:t>
            </a:r>
            <a:r>
              <a:rPr lang="en-US" altLang="en-US" b="1" smtClean="0">
                <a:solidFill>
                  <a:srgbClr val="FF0000"/>
                </a:solidFill>
              </a:rPr>
              <a:t>STLR</a:t>
            </a:r>
            <a:endParaRPr lang="en-US" alt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24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952500" y="214313"/>
            <a:ext cx="7829550" cy="576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mtClean="0"/>
              <a:t>Segmentation Architecture (Cont.)</a:t>
            </a:r>
            <a:endParaRPr lang="en-US" altLang="en-US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82650" y="1162050"/>
            <a:ext cx="6775450" cy="44688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altLang="en-US" smtClean="0"/>
              <a:t>Protection</a:t>
            </a:r>
          </a:p>
          <a:p>
            <a:pPr lvl="1"/>
            <a:r>
              <a:rPr lang="en-US" altLang="en-US" smtClean="0"/>
              <a:t>With each entry in segment table associate:</a:t>
            </a:r>
          </a:p>
          <a:p>
            <a:pPr lvl="2"/>
            <a:r>
              <a:rPr lang="en-US" altLang="en-US" smtClean="0"/>
              <a:t>validation bit = 0 </a:t>
            </a:r>
            <a:r>
              <a:rPr lang="en-US" altLang="en-US" smtClean="0">
                <a:sym typeface="Symbol" pitchFamily="18" charset="2"/>
              </a:rPr>
              <a:t> illegal segment</a:t>
            </a:r>
          </a:p>
          <a:p>
            <a:pPr lvl="2"/>
            <a:r>
              <a:rPr lang="en-US" altLang="en-US" smtClean="0">
                <a:sym typeface="Symbol" pitchFamily="18" charset="2"/>
              </a:rPr>
              <a:t>read/write/execute privileges</a:t>
            </a:r>
          </a:p>
          <a:p>
            <a:r>
              <a:rPr lang="en-US" altLang="en-US" smtClean="0"/>
              <a:t>Protection bits associated with segments; code sharing occurs at segment level</a:t>
            </a:r>
          </a:p>
          <a:p>
            <a:r>
              <a:rPr lang="en-US" altLang="en-US" smtClean="0"/>
              <a:t>Since segments vary in length, memory allocation is a dynamic storage-allocation problem</a:t>
            </a:r>
          </a:p>
          <a:p>
            <a:r>
              <a:rPr lang="en-US" altLang="en-US" smtClean="0"/>
              <a:t>A segmentation example is shown in the following diagram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6910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66688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mtClean="0"/>
              <a:t>Segmentation Hardware</a:t>
            </a:r>
            <a:endParaRPr lang="en-US" altLang="en-US" sz="2400" smtClean="0"/>
          </a:p>
        </p:txBody>
      </p:sp>
      <p:pic>
        <p:nvPicPr>
          <p:cNvPr id="3" name="Picture 4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254125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703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=""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=""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=""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=""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=""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=""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=""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=""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=""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=""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=""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=""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=""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=""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=""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=""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=""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=""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=""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=""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=""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=""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=""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=""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=""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=""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=""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=""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=""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=""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=""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=""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=""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=""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=""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=""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=""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=""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=""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=""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=""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=""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=""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=""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17303</TotalTime>
  <Words>3542</Words>
  <Application>Microsoft Office PowerPoint</Application>
  <PresentationFormat>On-screen Show (4:3)</PresentationFormat>
  <Paragraphs>501</Paragraphs>
  <Slides>70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User</cp:lastModifiedBy>
  <cp:revision>348</cp:revision>
  <cp:lastPrinted>2013-09-30T19:34:56Z</cp:lastPrinted>
  <dcterms:created xsi:type="dcterms:W3CDTF">2011-01-13T23:43:38Z</dcterms:created>
  <dcterms:modified xsi:type="dcterms:W3CDTF">2021-05-24T06:06:48Z</dcterms:modified>
</cp:coreProperties>
</file>